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75" r:id="rId4"/>
    <p:sldId id="299" r:id="rId5"/>
    <p:sldId id="300" r:id="rId6"/>
    <p:sldId id="301" r:id="rId7"/>
    <p:sldId id="273" r:id="rId8"/>
    <p:sldId id="302" r:id="rId9"/>
    <p:sldId id="304" r:id="rId10"/>
    <p:sldId id="303" r:id="rId11"/>
    <p:sldId id="265" r:id="rId12"/>
    <p:sldId id="29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28" autoAdjust="0"/>
    <p:restoredTop sz="94660"/>
  </p:normalViewPr>
  <p:slideViewPr>
    <p:cSldViewPr snapToGrid="0">
      <p:cViewPr>
        <p:scale>
          <a:sx n="81" d="100"/>
          <a:sy n="81" d="100"/>
        </p:scale>
        <p:origin x="976" y="2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1203648"/>
            <a:ext cx="5821680" cy="4524315"/>
          </a:xfrm>
          <a:prstGeom prst="rect">
            <a:avLst/>
          </a:prstGeom>
          <a:noFill/>
        </p:spPr>
        <p:txBody>
          <a:bodyPr wrap="square" rtlCol="0">
            <a:spAutoFit/>
          </a:bodyPr>
          <a:lstStyle/>
          <a:p>
            <a:r>
              <a:rPr lang="en-GB" sz="2400" dirty="0"/>
              <a:t>Have a look at the scenarios in the activity sheet. Once you have read them, write how the behaviour affected the person or group involved. This could be done as a class or individually</a:t>
            </a:r>
          </a:p>
          <a:p>
            <a:endParaRPr lang="en-GB" sz="2400" dirty="0"/>
          </a:p>
          <a:p>
            <a:r>
              <a:rPr lang="en-GB" sz="2400" b="1" dirty="0"/>
              <a:t>Extension: </a:t>
            </a:r>
          </a:p>
          <a:p>
            <a:pPr marL="342900" indent="-342900">
              <a:buFontTx/>
              <a:buChar char="-"/>
            </a:pPr>
            <a:r>
              <a:rPr lang="en-GB" sz="2400" dirty="0"/>
              <a:t>Write down how the person could’ve changed their behaviour. </a:t>
            </a:r>
          </a:p>
          <a:p>
            <a:pPr marL="342900" indent="-342900">
              <a:buFontTx/>
              <a:buChar char="-"/>
            </a:pPr>
            <a:r>
              <a:rPr lang="en-GB" sz="2400" dirty="0"/>
              <a:t>Play another game in pairs or small groups for example a card game or a board game</a:t>
            </a:r>
          </a:p>
          <a:p>
            <a:endParaRPr lang="en-GB" sz="2400" dirty="0"/>
          </a:p>
        </p:txBody>
      </p:sp>
      <p:sp>
        <p:nvSpPr>
          <p:cNvPr id="4" name="Title 1">
            <a:extLst>
              <a:ext uri="{FF2B5EF4-FFF2-40B4-BE49-F238E27FC236}">
                <a16:creationId xmlns:a16="http://schemas.microsoft.com/office/drawing/2014/main" id="{00A41DAA-F2AE-6D43-BF55-924B1799998A}"/>
              </a:ext>
            </a:extLst>
          </p:cNvPr>
          <p:cNvSpPr txBox="1">
            <a:spLocks/>
          </p:cNvSpPr>
          <p:nvPr/>
        </p:nvSpPr>
        <p:spPr>
          <a:xfrm>
            <a:off x="60961" y="221654"/>
            <a:ext cx="235838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Activity</a:t>
            </a:r>
          </a:p>
        </p:txBody>
      </p:sp>
      <p:pic>
        <p:nvPicPr>
          <p:cNvPr id="3" name="Picture 2">
            <a:extLst>
              <a:ext uri="{FF2B5EF4-FFF2-40B4-BE49-F238E27FC236}">
                <a16:creationId xmlns:a16="http://schemas.microsoft.com/office/drawing/2014/main" id="{A8A4FA20-4646-6144-BC28-6CF2FCFEE160}"/>
              </a:ext>
            </a:extLst>
          </p:cNvPr>
          <p:cNvPicPr>
            <a:picLocks noChangeAspect="1"/>
          </p:cNvPicPr>
          <p:nvPr/>
        </p:nvPicPr>
        <p:blipFill>
          <a:blip r:embed="rId2"/>
          <a:stretch>
            <a:fillRect/>
          </a:stretch>
        </p:blipFill>
        <p:spPr>
          <a:xfrm>
            <a:off x="7335188" y="221654"/>
            <a:ext cx="4164288" cy="60332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743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631505" y="1920318"/>
            <a:ext cx="9484170"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t>Can our behaviour affect people in a positive way and a negative way?</a:t>
            </a:r>
          </a:p>
          <a:p>
            <a:endParaRPr lang="en-GB" sz="2800" dirty="0"/>
          </a:p>
          <a:p>
            <a:r>
              <a:rPr lang="en-GB" sz="2800" dirty="0"/>
              <a:t>Let’s go through the examples on the worksheet. What answers did you put and what would you have done differently?</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53458"/>
            <a:ext cx="11848563" cy="4431983"/>
          </a:xfrm>
          <a:prstGeom prst="rect">
            <a:avLst/>
          </a:prstGeom>
          <a:ln w="25400">
            <a:solidFill>
              <a:schemeClr val="accent5"/>
            </a:solidFill>
          </a:ln>
        </p:spPr>
        <p:txBody>
          <a:bodyPr wrap="square">
            <a:spAutoFit/>
          </a:bodyPr>
          <a:lstStyle/>
          <a:p>
            <a:r>
              <a:rPr lang="en-AU" sz="2000" b="1" dirty="0"/>
              <a:t>KS1 Learning in Relationships</a:t>
            </a:r>
          </a:p>
          <a:p>
            <a:r>
              <a:rPr lang="en-AU" sz="2000" b="1" dirty="0"/>
              <a:t>- Respecting Self and others</a:t>
            </a:r>
          </a:p>
          <a:p>
            <a:r>
              <a:rPr lang="en-AU" i="1" dirty="0"/>
              <a:t>Pupils learn... </a:t>
            </a:r>
          </a:p>
          <a:p>
            <a:endParaRPr lang="en-AU" i="1" dirty="0"/>
          </a:p>
          <a:p>
            <a:r>
              <a:rPr lang="en-AU" b="1" dirty="0"/>
              <a:t>R21. </a:t>
            </a:r>
            <a:r>
              <a:rPr lang="en-AU" dirty="0"/>
              <a:t>to recognise about kind and unkind behaviour and how this can affect others</a:t>
            </a:r>
          </a:p>
          <a:p>
            <a:r>
              <a:rPr lang="en-AU" b="1" dirty="0"/>
              <a:t>R23. </a:t>
            </a:r>
            <a:r>
              <a:rPr lang="en-AU" dirty="0"/>
              <a:t>to recognise the ways in which they are the same and different to others </a:t>
            </a:r>
          </a:p>
          <a:p>
            <a:r>
              <a:rPr lang="en-AU" b="1" dirty="0"/>
              <a:t>R</a:t>
            </a:r>
            <a:r>
              <a:rPr lang="en-AU" b="1" dirty="0">
                <a:effectLst/>
              </a:rPr>
              <a:t>24</a:t>
            </a:r>
            <a:r>
              <a:rPr lang="en-AU" b="1" dirty="0"/>
              <a:t>. </a:t>
            </a:r>
            <a:r>
              <a:rPr lang="en-AU" dirty="0"/>
              <a:t>how to listen to other people and play and work cooperatively</a:t>
            </a:r>
          </a:p>
          <a:p>
            <a:r>
              <a:rPr lang="en-AU" b="1" dirty="0"/>
              <a:t>R25. </a:t>
            </a:r>
            <a:r>
              <a:rPr lang="en-AU" dirty="0"/>
              <a:t>how to talk about and share their opinions on things that matter to them</a:t>
            </a:r>
          </a:p>
          <a:p>
            <a:endParaRPr lang="en-AU" dirty="0"/>
          </a:p>
          <a:p>
            <a:endParaRPr lang="en-AU" sz="2000" dirty="0">
              <a:effectLst/>
            </a:endParaRPr>
          </a:p>
          <a:p>
            <a:r>
              <a:rPr lang="en-AU" sz="2000" b="1" dirty="0"/>
              <a:t>KS2 Learning in Relationships</a:t>
            </a:r>
          </a:p>
          <a:p>
            <a:pPr marL="342900" indent="-342900">
              <a:buFontTx/>
              <a:buChar char="-"/>
            </a:pPr>
            <a:r>
              <a:rPr lang="en-AU" sz="2000" b="1" dirty="0"/>
              <a:t>Respecting Self and Others</a:t>
            </a:r>
          </a:p>
          <a:p>
            <a:r>
              <a:rPr lang="en-AU" i="1" dirty="0"/>
              <a:t>Pupils learn... </a:t>
            </a:r>
          </a:p>
          <a:p>
            <a:endParaRPr lang="en-AU" sz="2000" dirty="0"/>
          </a:p>
          <a:p>
            <a:r>
              <a:rPr lang="en-AU" b="1" dirty="0"/>
              <a:t>R30. </a:t>
            </a:r>
            <a:r>
              <a:rPr lang="en-AU" dirty="0"/>
              <a:t>that personal behaviour can affect other people; to recognise and model respectful behaviour online</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007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210" y="712470"/>
            <a:ext cx="3265170" cy="1146810"/>
          </a:xfrm>
        </p:spPr>
        <p:txBody>
          <a:bodyPr>
            <a:normAutofit/>
          </a:bodyPr>
          <a:lstStyle/>
          <a:p>
            <a:r>
              <a:rPr lang="en-AU" sz="6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602256" y="2341147"/>
            <a:ext cx="4762224" cy="2677656"/>
          </a:xfrm>
          <a:prstGeom prst="rect">
            <a:avLst/>
          </a:prstGeom>
          <a:noFill/>
        </p:spPr>
        <p:txBody>
          <a:bodyPr wrap="square" rtlCol="0">
            <a:spAutoFit/>
          </a:bodyPr>
          <a:lstStyle/>
          <a:p>
            <a:r>
              <a:rPr lang="en-GB" sz="2400" b="1" dirty="0"/>
              <a:t>Learning Objective: </a:t>
            </a:r>
            <a:r>
              <a:rPr lang="en-GB" sz="2400" b="1" i="1" dirty="0"/>
              <a:t>To recognise how our behaviour affects others</a:t>
            </a:r>
          </a:p>
          <a:p>
            <a:endParaRPr lang="en-GB" sz="2400" b="1" i="1" dirty="0"/>
          </a:p>
          <a:p>
            <a:pPr marL="342900" lvl="0" indent="-342900">
              <a:buFont typeface="Arial" panose="020B0604020202020204" pitchFamily="34" charset="0"/>
              <a:buChar char="•"/>
            </a:pPr>
            <a:r>
              <a:rPr lang="en-GB" sz="2400" dirty="0"/>
              <a:t>I am aware the words I say can affect others</a:t>
            </a:r>
          </a:p>
          <a:p>
            <a:pPr marL="342900" lvl="0" indent="-342900">
              <a:buFont typeface="Arial" panose="020B0604020202020204" pitchFamily="34" charset="0"/>
              <a:buChar char="•"/>
            </a:pPr>
            <a:r>
              <a:rPr lang="en-GB" sz="2400" dirty="0"/>
              <a:t>I am aware my choices can affect others </a:t>
            </a:r>
          </a:p>
        </p:txBody>
      </p:sp>
      <p:pic>
        <p:nvPicPr>
          <p:cNvPr id="3" name="Picture 2">
            <a:extLst>
              <a:ext uri="{FF2B5EF4-FFF2-40B4-BE49-F238E27FC236}">
                <a16:creationId xmlns:a16="http://schemas.microsoft.com/office/drawing/2014/main" id="{F3377ED5-9FF9-394F-8C14-22B590A5874D}"/>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E1C1EB59-7B78-2D42-A3E0-66ACB01BDBE8}"/>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4" name="Picture 3">
            <a:extLst>
              <a:ext uri="{FF2B5EF4-FFF2-40B4-BE49-F238E27FC236}">
                <a16:creationId xmlns:a16="http://schemas.microsoft.com/office/drawing/2014/main" id="{E9F16DD8-7E54-564D-BA0A-FB1559D2E41D}"/>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BFD02981-4139-F14C-9461-14F570C611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 Game!</a:t>
            </a:r>
          </a:p>
        </p:txBody>
      </p:sp>
      <p:sp>
        <p:nvSpPr>
          <p:cNvPr id="3" name="TextBox 2">
            <a:extLst>
              <a:ext uri="{FF2B5EF4-FFF2-40B4-BE49-F238E27FC236}">
                <a16:creationId xmlns:a16="http://schemas.microsoft.com/office/drawing/2014/main" id="{3C201A25-5CCA-114F-9C53-B92073972179}"/>
              </a:ext>
            </a:extLst>
          </p:cNvPr>
          <p:cNvSpPr txBox="1"/>
          <p:nvPr/>
        </p:nvSpPr>
        <p:spPr>
          <a:xfrm>
            <a:off x="388618" y="1013550"/>
            <a:ext cx="7593331" cy="5016758"/>
          </a:xfrm>
          <a:prstGeom prst="rect">
            <a:avLst/>
          </a:prstGeom>
          <a:noFill/>
          <a:ln w="12700">
            <a:solidFill>
              <a:schemeClr val="tx1"/>
            </a:solidFill>
            <a:prstDash val="lgDashDotDot"/>
          </a:ln>
        </p:spPr>
        <p:txBody>
          <a:bodyPr wrap="square" rtlCol="0">
            <a:spAutoFit/>
          </a:bodyPr>
          <a:lstStyle/>
          <a:p>
            <a:r>
              <a:rPr lang="en-GB" sz="2400" dirty="0"/>
              <a:t>Let’s play a game of </a:t>
            </a:r>
            <a:r>
              <a:rPr lang="en-GB" sz="3200" b="1" dirty="0"/>
              <a:t>Heads and Tails! </a:t>
            </a:r>
            <a:endParaRPr lang="en-GB" sz="2400" b="1" dirty="0"/>
          </a:p>
          <a:p>
            <a:endParaRPr lang="en-GB" sz="2400" dirty="0"/>
          </a:p>
          <a:p>
            <a:r>
              <a:rPr lang="en-GB" sz="2400" dirty="0"/>
              <a:t>The teacher has a coin and flips it. </a:t>
            </a:r>
          </a:p>
          <a:p>
            <a:endParaRPr lang="en-GB" sz="2400" dirty="0"/>
          </a:p>
          <a:p>
            <a:r>
              <a:rPr lang="en-GB" sz="2400" dirty="0"/>
              <a:t>You have to decide if it will land on heads or on tails. If you think it will land on heads you place your hand on your head. If you think it will land on tails you need to place your hands on your hips. </a:t>
            </a:r>
          </a:p>
          <a:p>
            <a:endParaRPr lang="en-GB" sz="2400" dirty="0"/>
          </a:p>
          <a:p>
            <a:r>
              <a:rPr lang="en-GB" sz="2400" dirty="0"/>
              <a:t>If you get it wrong you have to sit down. The player who remains standing last is the winner. </a:t>
            </a:r>
          </a:p>
          <a:p>
            <a:endParaRPr lang="en-GB" sz="2400" dirty="0"/>
          </a:p>
          <a:p>
            <a:r>
              <a:rPr lang="en-GB" sz="2400" dirty="0"/>
              <a:t>It is a quick game so you can have lots of goes. </a:t>
            </a:r>
          </a:p>
        </p:txBody>
      </p:sp>
      <p:pic>
        <p:nvPicPr>
          <p:cNvPr id="2" name="Picture 1">
            <a:extLst>
              <a:ext uri="{FF2B5EF4-FFF2-40B4-BE49-F238E27FC236}">
                <a16:creationId xmlns:a16="http://schemas.microsoft.com/office/drawing/2014/main" id="{5C2A1B59-D307-504F-9026-C17A9C4FCADB}"/>
              </a:ext>
            </a:extLst>
          </p:cNvPr>
          <p:cNvPicPr>
            <a:picLocks noChangeAspect="1"/>
          </p:cNvPicPr>
          <p:nvPr/>
        </p:nvPicPr>
        <p:blipFill>
          <a:blip r:embed="rId2"/>
          <a:stretch>
            <a:fillRect/>
          </a:stretch>
        </p:blipFill>
        <p:spPr>
          <a:xfrm>
            <a:off x="8915400" y="1086338"/>
            <a:ext cx="3276600" cy="5114693"/>
          </a:xfrm>
          <a:prstGeom prst="rect">
            <a:avLst/>
          </a:prstGeom>
        </p:spPr>
      </p:pic>
      <p:sp>
        <p:nvSpPr>
          <p:cNvPr id="8" name="Title 1">
            <a:extLst>
              <a:ext uri="{FF2B5EF4-FFF2-40B4-BE49-F238E27FC236}">
                <a16:creationId xmlns:a16="http://schemas.microsoft.com/office/drawing/2014/main" id="{D2F8131E-3069-6A4A-A0AF-533C649573AC}"/>
              </a:ext>
            </a:extLst>
          </p:cNvPr>
          <p:cNvSpPr txBox="1">
            <a:spLocks/>
          </p:cNvSpPr>
          <p:nvPr/>
        </p:nvSpPr>
        <p:spPr>
          <a:xfrm>
            <a:off x="3749040" y="6216415"/>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Have fun!</a:t>
            </a:r>
          </a:p>
        </p:txBody>
      </p:sp>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Did you have fun?</a:t>
            </a:r>
          </a:p>
        </p:txBody>
      </p:sp>
      <p:sp>
        <p:nvSpPr>
          <p:cNvPr id="3" name="TextBox 2">
            <a:extLst>
              <a:ext uri="{FF2B5EF4-FFF2-40B4-BE49-F238E27FC236}">
                <a16:creationId xmlns:a16="http://schemas.microsoft.com/office/drawing/2014/main" id="{3C201A25-5CCA-114F-9C53-B92073972179}"/>
              </a:ext>
            </a:extLst>
          </p:cNvPr>
          <p:cNvSpPr txBox="1"/>
          <p:nvPr/>
        </p:nvSpPr>
        <p:spPr>
          <a:xfrm>
            <a:off x="640080" y="1820065"/>
            <a:ext cx="6217920" cy="830997"/>
          </a:xfrm>
          <a:prstGeom prst="rect">
            <a:avLst/>
          </a:prstGeom>
          <a:noFill/>
          <a:ln>
            <a:noFill/>
          </a:ln>
        </p:spPr>
        <p:txBody>
          <a:bodyPr wrap="square" rtlCol="0">
            <a:spAutoFit/>
          </a:bodyPr>
          <a:lstStyle/>
          <a:p>
            <a:r>
              <a:rPr lang="en-GB" sz="2400" dirty="0"/>
              <a:t>Take the time to discuss why it was fun or why you didn’t have fun. </a:t>
            </a:r>
          </a:p>
        </p:txBody>
      </p:sp>
      <p:pic>
        <p:nvPicPr>
          <p:cNvPr id="2" name="Picture 1">
            <a:extLst>
              <a:ext uri="{FF2B5EF4-FFF2-40B4-BE49-F238E27FC236}">
                <a16:creationId xmlns:a16="http://schemas.microsoft.com/office/drawing/2014/main" id="{5C2A1B59-D307-504F-9026-C17A9C4FCADB}"/>
              </a:ext>
            </a:extLst>
          </p:cNvPr>
          <p:cNvPicPr>
            <a:picLocks noChangeAspect="1"/>
          </p:cNvPicPr>
          <p:nvPr/>
        </p:nvPicPr>
        <p:blipFill>
          <a:blip r:embed="rId2"/>
          <a:stretch>
            <a:fillRect/>
          </a:stretch>
        </p:blipFill>
        <p:spPr>
          <a:xfrm>
            <a:off x="8915400" y="1086338"/>
            <a:ext cx="3276600" cy="5114693"/>
          </a:xfrm>
          <a:prstGeom prst="rect">
            <a:avLst/>
          </a:prstGeom>
        </p:spPr>
      </p:pic>
      <p:sp>
        <p:nvSpPr>
          <p:cNvPr id="6" name="TextBox 5">
            <a:extLst>
              <a:ext uri="{FF2B5EF4-FFF2-40B4-BE49-F238E27FC236}">
                <a16:creationId xmlns:a16="http://schemas.microsoft.com/office/drawing/2014/main" id="{B9A9D985-FCCC-7347-B3EE-22F1A21EF4A2}"/>
              </a:ext>
            </a:extLst>
          </p:cNvPr>
          <p:cNvSpPr txBox="1"/>
          <p:nvPr/>
        </p:nvSpPr>
        <p:spPr>
          <a:xfrm>
            <a:off x="640080" y="3643684"/>
            <a:ext cx="6217920" cy="954107"/>
          </a:xfrm>
          <a:prstGeom prst="rect">
            <a:avLst/>
          </a:prstGeom>
          <a:noFill/>
          <a:ln>
            <a:noFill/>
          </a:ln>
        </p:spPr>
        <p:txBody>
          <a:bodyPr wrap="square" rtlCol="0">
            <a:spAutoFit/>
          </a:bodyPr>
          <a:lstStyle/>
          <a:p>
            <a:r>
              <a:rPr lang="en-GB" sz="2800" b="1" i="1" dirty="0"/>
              <a:t>In order for the game to be fun did you all have to behave in a particular way? </a:t>
            </a:r>
          </a:p>
        </p:txBody>
      </p:sp>
    </p:spTree>
    <p:extLst>
      <p:ext uri="{BB962C8B-B14F-4D97-AF65-F5344CB8AC3E}">
        <p14:creationId xmlns:p14="http://schemas.microsoft.com/office/powerpoint/2010/main" val="3211562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107354"/>
            <a:ext cx="10153650"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How people’s behaviour can affect the group</a:t>
            </a:r>
          </a:p>
        </p:txBody>
      </p:sp>
      <p:sp>
        <p:nvSpPr>
          <p:cNvPr id="3" name="TextBox 2">
            <a:extLst>
              <a:ext uri="{FF2B5EF4-FFF2-40B4-BE49-F238E27FC236}">
                <a16:creationId xmlns:a16="http://schemas.microsoft.com/office/drawing/2014/main" id="{3C201A25-5CCA-114F-9C53-B92073972179}"/>
              </a:ext>
            </a:extLst>
          </p:cNvPr>
          <p:cNvSpPr txBox="1"/>
          <p:nvPr/>
        </p:nvSpPr>
        <p:spPr>
          <a:xfrm>
            <a:off x="304690" y="1572415"/>
            <a:ext cx="6217920" cy="3785652"/>
          </a:xfrm>
          <a:prstGeom prst="rect">
            <a:avLst/>
          </a:prstGeom>
          <a:noFill/>
          <a:ln>
            <a:noFill/>
          </a:ln>
        </p:spPr>
        <p:txBody>
          <a:bodyPr wrap="square" rtlCol="0">
            <a:spAutoFit/>
          </a:bodyPr>
          <a:lstStyle/>
          <a:p>
            <a:r>
              <a:rPr lang="en-GB" sz="2400" b="1" dirty="0"/>
              <a:t>Scenario:</a:t>
            </a:r>
          </a:p>
          <a:p>
            <a:r>
              <a:rPr lang="en-GB" sz="2400" dirty="0"/>
              <a:t>Class 2D are playing the game heads and tails. A few people in the class weren’t being honest when playing the game. </a:t>
            </a:r>
          </a:p>
          <a:p>
            <a:r>
              <a:rPr lang="en-GB" sz="2400" dirty="0"/>
              <a:t>When they said heads and the answer was tails they quickly changed their hands to tails so they could go through to the next round. </a:t>
            </a:r>
          </a:p>
          <a:p>
            <a:endParaRPr lang="en-GB" sz="2400" dirty="0"/>
          </a:p>
          <a:p>
            <a:r>
              <a:rPr lang="en-GB" sz="2400" b="1" i="1" dirty="0"/>
              <a:t>How do you think this behaviour affected the rest of the group? </a:t>
            </a:r>
          </a:p>
        </p:txBody>
      </p:sp>
      <p:pic>
        <p:nvPicPr>
          <p:cNvPr id="7" name="Picture 6">
            <a:extLst>
              <a:ext uri="{FF2B5EF4-FFF2-40B4-BE49-F238E27FC236}">
                <a16:creationId xmlns:a16="http://schemas.microsoft.com/office/drawing/2014/main" id="{C7676E0A-CB7D-9144-91FB-4EC56621A23A}"/>
              </a:ext>
            </a:extLst>
          </p:cNvPr>
          <p:cNvPicPr>
            <a:picLocks noChangeAspect="1"/>
          </p:cNvPicPr>
          <p:nvPr/>
        </p:nvPicPr>
        <p:blipFill>
          <a:blip r:embed="rId2"/>
          <a:stretch>
            <a:fillRect/>
          </a:stretch>
        </p:blipFill>
        <p:spPr>
          <a:xfrm>
            <a:off x="8567036" y="3606515"/>
            <a:ext cx="1528137" cy="2095730"/>
          </a:xfrm>
          <a:prstGeom prst="rect">
            <a:avLst/>
          </a:prstGeom>
        </p:spPr>
      </p:pic>
      <p:pic>
        <p:nvPicPr>
          <p:cNvPr id="8" name="Picture 7">
            <a:extLst>
              <a:ext uri="{FF2B5EF4-FFF2-40B4-BE49-F238E27FC236}">
                <a16:creationId xmlns:a16="http://schemas.microsoft.com/office/drawing/2014/main" id="{3C4A7B6D-571A-8049-B13E-D9A03ED7ACB8}"/>
              </a:ext>
            </a:extLst>
          </p:cNvPr>
          <p:cNvPicPr>
            <a:picLocks noChangeAspect="1"/>
          </p:cNvPicPr>
          <p:nvPr/>
        </p:nvPicPr>
        <p:blipFill>
          <a:blip r:embed="rId3"/>
          <a:stretch>
            <a:fillRect/>
          </a:stretch>
        </p:blipFill>
        <p:spPr>
          <a:xfrm>
            <a:off x="10228737" y="3181815"/>
            <a:ext cx="1442415" cy="2520430"/>
          </a:xfrm>
          <a:prstGeom prst="rect">
            <a:avLst/>
          </a:prstGeom>
        </p:spPr>
      </p:pic>
      <p:pic>
        <p:nvPicPr>
          <p:cNvPr id="9" name="Picture 8">
            <a:extLst>
              <a:ext uri="{FF2B5EF4-FFF2-40B4-BE49-F238E27FC236}">
                <a16:creationId xmlns:a16="http://schemas.microsoft.com/office/drawing/2014/main" id="{38F18258-8007-CC4D-9BB8-405F990404CE}"/>
              </a:ext>
            </a:extLst>
          </p:cNvPr>
          <p:cNvPicPr>
            <a:picLocks noChangeAspect="1"/>
          </p:cNvPicPr>
          <p:nvPr/>
        </p:nvPicPr>
        <p:blipFill>
          <a:blip r:embed="rId4"/>
          <a:stretch>
            <a:fillRect/>
          </a:stretch>
        </p:blipFill>
        <p:spPr>
          <a:xfrm>
            <a:off x="7204085" y="3134290"/>
            <a:ext cx="1453583" cy="2539945"/>
          </a:xfrm>
          <a:prstGeom prst="rect">
            <a:avLst/>
          </a:prstGeom>
        </p:spPr>
      </p:pic>
    </p:spTree>
    <p:extLst>
      <p:ext uri="{BB962C8B-B14F-4D97-AF65-F5344CB8AC3E}">
        <p14:creationId xmlns:p14="http://schemas.microsoft.com/office/powerpoint/2010/main" val="312025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66293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Being honest </a:t>
            </a:r>
          </a:p>
        </p:txBody>
      </p:sp>
      <p:sp>
        <p:nvSpPr>
          <p:cNvPr id="3" name="TextBox 2">
            <a:extLst>
              <a:ext uri="{FF2B5EF4-FFF2-40B4-BE49-F238E27FC236}">
                <a16:creationId xmlns:a16="http://schemas.microsoft.com/office/drawing/2014/main" id="{3C201A25-5CCA-114F-9C53-B92073972179}"/>
              </a:ext>
            </a:extLst>
          </p:cNvPr>
          <p:cNvSpPr txBox="1"/>
          <p:nvPr/>
        </p:nvSpPr>
        <p:spPr>
          <a:xfrm>
            <a:off x="304690" y="1159691"/>
            <a:ext cx="6217920" cy="4893647"/>
          </a:xfrm>
          <a:prstGeom prst="rect">
            <a:avLst/>
          </a:prstGeom>
          <a:noFill/>
          <a:ln>
            <a:noFill/>
          </a:ln>
        </p:spPr>
        <p:txBody>
          <a:bodyPr wrap="square" rtlCol="0">
            <a:spAutoFit/>
          </a:bodyPr>
          <a:lstStyle/>
          <a:p>
            <a:r>
              <a:rPr lang="en-GB" sz="2400" b="1" dirty="0"/>
              <a:t>Scenario:</a:t>
            </a:r>
          </a:p>
          <a:p>
            <a:r>
              <a:rPr lang="en-GB" sz="2400" dirty="0"/>
              <a:t>People in the group may quite rightfully get upset if people were not being honest and playing the game properly. </a:t>
            </a:r>
          </a:p>
          <a:p>
            <a:endParaRPr lang="en-GB" sz="2400" b="1" dirty="0"/>
          </a:p>
          <a:p>
            <a:r>
              <a:rPr lang="en-GB" sz="2400" dirty="0"/>
              <a:t>In order for games or activities to be fun we need to play with honesty and stick to the rules or our behaviour can affect other people in a negative way. </a:t>
            </a:r>
          </a:p>
          <a:p>
            <a:endParaRPr lang="en-GB" sz="2400" b="1" dirty="0"/>
          </a:p>
          <a:p>
            <a:r>
              <a:rPr lang="en-GB" sz="2400" b="1" dirty="0"/>
              <a:t>Check out some more scenarios. How do you think peoples behaviour may affect those around them. </a:t>
            </a:r>
          </a:p>
        </p:txBody>
      </p:sp>
      <p:pic>
        <p:nvPicPr>
          <p:cNvPr id="7" name="Picture 6">
            <a:extLst>
              <a:ext uri="{FF2B5EF4-FFF2-40B4-BE49-F238E27FC236}">
                <a16:creationId xmlns:a16="http://schemas.microsoft.com/office/drawing/2014/main" id="{C7676E0A-CB7D-9144-91FB-4EC56621A23A}"/>
              </a:ext>
            </a:extLst>
          </p:cNvPr>
          <p:cNvPicPr>
            <a:picLocks noChangeAspect="1"/>
          </p:cNvPicPr>
          <p:nvPr/>
        </p:nvPicPr>
        <p:blipFill>
          <a:blip r:embed="rId2"/>
          <a:stretch>
            <a:fillRect/>
          </a:stretch>
        </p:blipFill>
        <p:spPr>
          <a:xfrm>
            <a:off x="8567036" y="3606515"/>
            <a:ext cx="1528137" cy="2095730"/>
          </a:xfrm>
          <a:prstGeom prst="rect">
            <a:avLst/>
          </a:prstGeom>
        </p:spPr>
      </p:pic>
      <p:pic>
        <p:nvPicPr>
          <p:cNvPr id="8" name="Picture 7">
            <a:extLst>
              <a:ext uri="{FF2B5EF4-FFF2-40B4-BE49-F238E27FC236}">
                <a16:creationId xmlns:a16="http://schemas.microsoft.com/office/drawing/2014/main" id="{3C4A7B6D-571A-8049-B13E-D9A03ED7ACB8}"/>
              </a:ext>
            </a:extLst>
          </p:cNvPr>
          <p:cNvPicPr>
            <a:picLocks noChangeAspect="1"/>
          </p:cNvPicPr>
          <p:nvPr/>
        </p:nvPicPr>
        <p:blipFill>
          <a:blip r:embed="rId3"/>
          <a:stretch>
            <a:fillRect/>
          </a:stretch>
        </p:blipFill>
        <p:spPr>
          <a:xfrm>
            <a:off x="10228737" y="3181815"/>
            <a:ext cx="1442415" cy="2520430"/>
          </a:xfrm>
          <a:prstGeom prst="rect">
            <a:avLst/>
          </a:prstGeom>
        </p:spPr>
      </p:pic>
      <p:pic>
        <p:nvPicPr>
          <p:cNvPr id="9" name="Picture 8">
            <a:extLst>
              <a:ext uri="{FF2B5EF4-FFF2-40B4-BE49-F238E27FC236}">
                <a16:creationId xmlns:a16="http://schemas.microsoft.com/office/drawing/2014/main" id="{38F18258-8007-CC4D-9BB8-405F990404CE}"/>
              </a:ext>
            </a:extLst>
          </p:cNvPr>
          <p:cNvPicPr>
            <a:picLocks noChangeAspect="1"/>
          </p:cNvPicPr>
          <p:nvPr/>
        </p:nvPicPr>
        <p:blipFill>
          <a:blip r:embed="rId4"/>
          <a:stretch>
            <a:fillRect/>
          </a:stretch>
        </p:blipFill>
        <p:spPr>
          <a:xfrm>
            <a:off x="7204085" y="3134290"/>
            <a:ext cx="1453583" cy="2539945"/>
          </a:xfrm>
          <a:prstGeom prst="rect">
            <a:avLst/>
          </a:prstGeom>
        </p:spPr>
      </p:pic>
    </p:spTree>
    <p:extLst>
      <p:ext uri="{BB962C8B-B14F-4D97-AF65-F5344CB8AC3E}">
        <p14:creationId xmlns:p14="http://schemas.microsoft.com/office/powerpoint/2010/main" val="38087440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727059"/>
            <a:ext cx="6278880" cy="5016758"/>
          </a:xfrm>
          <a:prstGeom prst="rect">
            <a:avLst/>
          </a:prstGeom>
          <a:noFill/>
        </p:spPr>
        <p:txBody>
          <a:bodyPr wrap="square" rtlCol="0">
            <a:spAutoFit/>
          </a:bodyPr>
          <a:lstStyle/>
          <a:p>
            <a:r>
              <a:rPr lang="en-GB" sz="3200" b="1" u="sng" dirty="0"/>
              <a:t>Scenario:</a:t>
            </a:r>
          </a:p>
          <a:p>
            <a:endParaRPr lang="en-GB" sz="2400" b="1" u="sng" dirty="0"/>
          </a:p>
          <a:p>
            <a:r>
              <a:rPr lang="en-GB" sz="2400" dirty="0"/>
              <a:t>A few people were waiting patiently for their go on the swing. It was finally the next person’s go but Danny came running in and jumped on the swing before them. </a:t>
            </a:r>
          </a:p>
          <a:p>
            <a:endParaRPr lang="en-GB" sz="2400" dirty="0"/>
          </a:p>
          <a:p>
            <a:r>
              <a:rPr lang="en-GB" sz="2400" b="1" i="1" dirty="0"/>
              <a:t>How did Danny’s behaviour affect those waiting for the swim?</a:t>
            </a:r>
          </a:p>
          <a:p>
            <a:endParaRPr lang="en-GB" sz="2400" dirty="0"/>
          </a:p>
          <a:p>
            <a:r>
              <a:rPr lang="en-GB" sz="2400" dirty="0"/>
              <a:t>Discuss in partners or small groups. </a:t>
            </a:r>
          </a:p>
          <a:p>
            <a:endParaRPr lang="en-GB" sz="2400" dirty="0"/>
          </a:p>
          <a:p>
            <a:r>
              <a:rPr lang="en-GB" sz="2400" b="1" i="1" dirty="0"/>
              <a:t>What could Danny have done differently? </a:t>
            </a:r>
          </a:p>
        </p:txBody>
      </p:sp>
      <p:pic>
        <p:nvPicPr>
          <p:cNvPr id="2" name="Picture 1">
            <a:extLst>
              <a:ext uri="{FF2B5EF4-FFF2-40B4-BE49-F238E27FC236}">
                <a16:creationId xmlns:a16="http://schemas.microsoft.com/office/drawing/2014/main" id="{C8EAACF9-7979-2E41-A88E-89ACA3C3E7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34200" y="1413818"/>
            <a:ext cx="4415079" cy="3520131"/>
          </a:xfrm>
          <a:prstGeom prst="rect">
            <a:avLst/>
          </a:prstGeom>
        </p:spPr>
      </p:pic>
    </p:spTree>
    <p:extLst>
      <p:ext uri="{BB962C8B-B14F-4D97-AF65-F5344CB8AC3E}">
        <p14:creationId xmlns:p14="http://schemas.microsoft.com/office/powerpoint/2010/main" val="63747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936948"/>
            <a:ext cx="6278880" cy="4524315"/>
          </a:xfrm>
          <a:prstGeom prst="rect">
            <a:avLst/>
          </a:prstGeom>
          <a:noFill/>
        </p:spPr>
        <p:txBody>
          <a:bodyPr wrap="square" rtlCol="0">
            <a:spAutoFit/>
          </a:bodyPr>
          <a:lstStyle/>
          <a:p>
            <a:r>
              <a:rPr lang="en-GB" sz="2400" b="1" u="sng" dirty="0"/>
              <a:t>Scenario:</a:t>
            </a:r>
          </a:p>
          <a:p>
            <a:endParaRPr lang="en-GB" sz="2400" b="1" u="sng" dirty="0"/>
          </a:p>
          <a:p>
            <a:r>
              <a:rPr lang="en-GB" sz="2400" dirty="0"/>
              <a:t>Jamie and Danny are partners in a tennis lesson. Danny keeps making mistakes and the game isn’t going too well. </a:t>
            </a:r>
          </a:p>
          <a:p>
            <a:endParaRPr lang="en-GB" sz="2400" dirty="0"/>
          </a:p>
          <a:p>
            <a:r>
              <a:rPr lang="en-GB" sz="2400" dirty="0"/>
              <a:t>Jamie says don’t worry, keep trying and continues to play the game. Danny ends up getting a lot better and they have a great game. </a:t>
            </a:r>
          </a:p>
          <a:p>
            <a:endParaRPr lang="en-GB" sz="2400" dirty="0"/>
          </a:p>
          <a:p>
            <a:r>
              <a:rPr lang="en-GB" sz="2400" b="1" i="1" dirty="0"/>
              <a:t>How did Jamie’s behaviour affect Danny and the game?</a:t>
            </a:r>
          </a:p>
        </p:txBody>
      </p:sp>
      <p:pic>
        <p:nvPicPr>
          <p:cNvPr id="3" name="Picture 2">
            <a:extLst>
              <a:ext uri="{FF2B5EF4-FFF2-40B4-BE49-F238E27FC236}">
                <a16:creationId xmlns:a16="http://schemas.microsoft.com/office/drawing/2014/main" id="{4571E9C9-3202-3F4D-9363-C90CD3911D4D}"/>
              </a:ext>
            </a:extLst>
          </p:cNvPr>
          <p:cNvPicPr>
            <a:picLocks noChangeAspect="1"/>
          </p:cNvPicPr>
          <p:nvPr/>
        </p:nvPicPr>
        <p:blipFill>
          <a:blip r:embed="rId2"/>
          <a:stretch>
            <a:fillRect/>
          </a:stretch>
        </p:blipFill>
        <p:spPr>
          <a:xfrm rot="19965192">
            <a:off x="6413920" y="1882682"/>
            <a:ext cx="5265694" cy="2632847"/>
          </a:xfrm>
          <a:prstGeom prst="rect">
            <a:avLst/>
          </a:prstGeom>
        </p:spPr>
      </p:pic>
    </p:spTree>
    <p:extLst>
      <p:ext uri="{BB962C8B-B14F-4D97-AF65-F5344CB8AC3E}">
        <p14:creationId xmlns:p14="http://schemas.microsoft.com/office/powerpoint/2010/main" val="3115470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236220" y="1308318"/>
            <a:ext cx="6278880" cy="3046988"/>
          </a:xfrm>
          <a:prstGeom prst="rect">
            <a:avLst/>
          </a:prstGeom>
          <a:noFill/>
        </p:spPr>
        <p:txBody>
          <a:bodyPr wrap="square" rtlCol="0">
            <a:spAutoFit/>
          </a:bodyPr>
          <a:lstStyle/>
          <a:p>
            <a:r>
              <a:rPr lang="en-GB" sz="2400" dirty="0"/>
              <a:t>As you can see from the scenarios, our behaviours can have both a positive and negative affect on people. </a:t>
            </a:r>
          </a:p>
          <a:p>
            <a:endParaRPr lang="en-GB" sz="2400" dirty="0"/>
          </a:p>
          <a:p>
            <a:r>
              <a:rPr lang="en-GB" sz="2400" dirty="0"/>
              <a:t>It is our choices that can decide the outcome.  </a:t>
            </a:r>
          </a:p>
          <a:p>
            <a:endParaRPr lang="en-GB" sz="2400" dirty="0"/>
          </a:p>
          <a:p>
            <a:r>
              <a:rPr lang="en-GB" sz="2400" b="1" i="1" dirty="0"/>
              <a:t>Do you think if your behaviour will have a positive or negative affect on people?</a:t>
            </a:r>
          </a:p>
        </p:txBody>
      </p:sp>
      <p:pic>
        <p:nvPicPr>
          <p:cNvPr id="3" name="Picture 2">
            <a:extLst>
              <a:ext uri="{FF2B5EF4-FFF2-40B4-BE49-F238E27FC236}">
                <a16:creationId xmlns:a16="http://schemas.microsoft.com/office/drawing/2014/main" id="{4571E9C9-3202-3F4D-9363-C90CD3911D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9965192">
            <a:off x="9189382" y="4345188"/>
            <a:ext cx="2376254" cy="1188127"/>
          </a:xfrm>
          <a:prstGeom prst="rect">
            <a:avLst/>
          </a:prstGeom>
        </p:spPr>
      </p:pic>
      <p:sp>
        <p:nvSpPr>
          <p:cNvPr id="4" name="Title 1">
            <a:extLst>
              <a:ext uri="{FF2B5EF4-FFF2-40B4-BE49-F238E27FC236}">
                <a16:creationId xmlns:a16="http://schemas.microsoft.com/office/drawing/2014/main" id="{0F5177F1-F64C-734D-A0AF-A38BD35E9C46}"/>
              </a:ext>
            </a:extLst>
          </p:cNvPr>
          <p:cNvSpPr txBox="1">
            <a:spLocks/>
          </p:cNvSpPr>
          <p:nvPr/>
        </p:nvSpPr>
        <p:spPr>
          <a:xfrm>
            <a:off x="3200401" y="107354"/>
            <a:ext cx="66293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Positive and Negative</a:t>
            </a:r>
          </a:p>
        </p:txBody>
      </p:sp>
      <p:pic>
        <p:nvPicPr>
          <p:cNvPr id="6" name="Picture 5">
            <a:extLst>
              <a:ext uri="{FF2B5EF4-FFF2-40B4-BE49-F238E27FC236}">
                <a16:creationId xmlns:a16="http://schemas.microsoft.com/office/drawing/2014/main" id="{69862EF0-3E27-D741-B1DD-A0A3CAC7E3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3072" y="1447800"/>
            <a:ext cx="3034437" cy="2419349"/>
          </a:xfrm>
          <a:prstGeom prst="rect">
            <a:avLst/>
          </a:prstGeom>
        </p:spPr>
      </p:pic>
    </p:spTree>
    <p:extLst>
      <p:ext uri="{BB962C8B-B14F-4D97-AF65-F5344CB8AC3E}">
        <p14:creationId xmlns:p14="http://schemas.microsoft.com/office/powerpoint/2010/main" val="33882411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69727</TotalTime>
  <Words>712</Words>
  <Application>Microsoft Macintosh PowerPoint</Application>
  <PresentationFormat>Widescreen</PresentationFormat>
  <Paragraphs>81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87</cp:revision>
  <dcterms:created xsi:type="dcterms:W3CDTF">2015-12-16T03:40:36Z</dcterms:created>
  <dcterms:modified xsi:type="dcterms:W3CDTF">2025-09-23T21:54:23Z</dcterms:modified>
</cp:coreProperties>
</file>